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Do Hyeon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7515AF-ACA5-4A44-9230-02A8AC5B32AC}">
  <a:tblStyle styleId="{A97515AF-ACA5-4A44-9230-02A8AC5B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DoHyeon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7fe7b6a62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7fe7b6a62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7fe7b6a62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7fe7b6a62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7fe7b6a62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7fe7b6a62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7fe7b6a62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7fe7b6a6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d09072b4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d09072b4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d09072b4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d09072b4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d09072b4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d09072b4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7fdf666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7fdf66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ac2b0f5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ac2b0f5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d09072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d09072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d09072b4e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d09072b4e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7fdf66649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7fdf66649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ac2b0f5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ac2b0f5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7fdf66649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7fdf66649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7fe7b6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7fe7b6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7fe7b6a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7fe7b6a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7fe7b6a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7fe7b6a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7fdf66649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7fdf66649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너무 방대한 관계로 영향력이 큰 2가지만 적용해서 만듦 ㅋ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7fe7b6a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7fe7b6a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7fdf666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7fdf666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d09072b4e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d09072b4e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의사결정나무 단점 보안 -&gt; 앙상블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약한 분석 알고리즘 묶어서 한번에 분석(예측)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투표(Voting) 시스템으로 점수가 높은 것(많이 선택한 것)으로 선택 (다수결)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방식 : 배깅, 부스팅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voting 방식 -&gt;  hard (다수결), soft (확률값이 높은 것)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배깅방법 : 하나의 데이터셋으로 여러 개의 훈련세트로 분할  (여러 개 =&gt; 알고리즘에서 사용할 것들)  </a:t>
            </a:r>
            <a:r>
              <a:rPr lang="ko">
                <a:solidFill>
                  <a:schemeClr val="dk1"/>
                </a:solidFill>
              </a:rPr>
              <a:t>Bootstrap Aggregation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샘플을 여러 번 뽑아(Bootstrap) 각 모델을 학습시켜 결과물을 집계(Aggregration)하는 방법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Categorical Data는 투표 방식(Votinig)으로 결과를 집계하며, Continuous Data는 평균으로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부스팅방법 : 전체를 가중치에 비례하여 나눔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부스팅은 배깅에 비해 오차(에러)가 적습니다. 즉, 성능이 좋습니다.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하지만 속도가 느리고 오버 피팅이 될 가능성이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개별 결정 트리의 낮은 성능이 문제라면 부스팅이 적합하고,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오버 피팅이 문제라면 배깅이 적합합니다.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7fdf66649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7fdf66649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https://www.kaggle.com/uciml/red-wine-quality-cortez-et-al-2009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d09072b4e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d09072b4e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09072b4e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09072b4e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d09072b4e_6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d09072b4e_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d09072b4e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d09072b4e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d09072b4e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d09072b4e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d09072a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d09072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d09072a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d09072a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7fdf6664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7fdf6664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교재 182쪽.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7fdf66649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7fdf66649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7fdf66649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7fdf66649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7fdf66649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7fdf66649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7fe7b6a6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7fe7b6a6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7fe7b6a6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7fe7b6a6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kaggle.com/uciml/red-wine-quality-cortez-et-al-2009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201" y="318250"/>
            <a:ext cx="3202950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825" y="562650"/>
            <a:ext cx="8088600" cy="20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Red Wine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Quality Analysis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3364975"/>
            <a:ext cx="1379150" cy="17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1407925" y="3364975"/>
            <a:ext cx="4197600" cy="13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98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270">
                <a:latin typeface="Do Hyeon"/>
                <a:ea typeface="Do Hyeon"/>
                <a:cs typeface="Do Hyeon"/>
                <a:sym typeface="Do Hyeon"/>
              </a:rPr>
              <a:t>2조</a:t>
            </a:r>
            <a:endParaRPr sz="327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79"/>
              <a:t>(</a:t>
            </a:r>
            <a:r>
              <a:rPr lang="ko" sz="1779">
                <a:latin typeface="Do Hyeon"/>
                <a:ea typeface="Do Hyeon"/>
                <a:cs typeface="Do Hyeon"/>
                <a:sym typeface="Do Hyeon"/>
              </a:rPr>
              <a:t>박상규, 안용희, 안광필, 김정모, 오준원</a:t>
            </a:r>
            <a:r>
              <a:rPr lang="ko" sz="1779"/>
              <a:t>)</a:t>
            </a:r>
            <a:endParaRPr sz="1779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9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79">
                <a:latin typeface="Do Hyeon"/>
                <a:ea typeface="Do Hyeon"/>
                <a:cs typeface="Do Hyeon"/>
                <a:sym typeface="Do Hyeon"/>
              </a:rPr>
              <a:t>2020.05.28</a:t>
            </a:r>
            <a:r>
              <a:rPr lang="ko" sz="1779"/>
              <a:t> </a:t>
            </a:r>
            <a:endParaRPr sz="17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550" y="627863"/>
            <a:ext cx="31623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13" y="580238"/>
            <a:ext cx="31146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201825" y="170000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ANN 모델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기법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4874650" y="296450"/>
            <a:ext cx="24267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80">
                <a:solidFill>
                  <a:srgbClr val="333333"/>
                </a:solidFill>
                <a:highlight>
                  <a:srgbClr val="F7F7F7"/>
                </a:highlight>
              </a:rPr>
              <a:t>o</a:t>
            </a:r>
            <a:endParaRPr sz="238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5" y="1153225"/>
            <a:ext cx="3056850" cy="201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30" y="3170936"/>
            <a:ext cx="2904422" cy="1952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2"/>
          <p:cNvCxnSpPr/>
          <p:nvPr/>
        </p:nvCxnSpPr>
        <p:spPr>
          <a:xfrm>
            <a:off x="3835638" y="2953700"/>
            <a:ext cx="1683900" cy="14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038" y="1065225"/>
            <a:ext cx="2904425" cy="196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4331" y="3129150"/>
            <a:ext cx="2842168" cy="1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201825" y="170000"/>
            <a:ext cx="8520600" cy="2783700"/>
          </a:xfrm>
          <a:prstGeom prst="rect">
            <a:avLst/>
          </a:prstGeom>
          <a:effectLst>
            <a:reflection blurRad="0" dir="5400000" dist="38100" endA="0" fadeDir="5400012" kx="0" rotWithShape="0" algn="bl" stA="0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SVM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모델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기법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4710775" y="3776125"/>
            <a:ext cx="44331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200">
                <a:solidFill>
                  <a:srgbClr val="FF0000"/>
                </a:solidFill>
              </a:rPr>
              <a:t>목표</a:t>
            </a:r>
            <a:r>
              <a:rPr lang="ko" sz="9200">
                <a:solidFill>
                  <a:schemeClr val="accent1"/>
                </a:solidFill>
              </a:rPr>
              <a:t> : 하이퍼 파라미터 </a:t>
            </a:r>
            <a:r>
              <a:rPr lang="ko" sz="9200">
                <a:solidFill>
                  <a:schemeClr val="accent1"/>
                </a:solidFill>
              </a:rPr>
              <a:t>튜닝</a:t>
            </a:r>
            <a:endParaRPr sz="9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200">
                <a:solidFill>
                  <a:schemeClr val="accent1"/>
                </a:solidFill>
              </a:rPr>
              <a:t>          </a:t>
            </a:r>
            <a:r>
              <a:rPr lang="ko" sz="9200">
                <a:solidFill>
                  <a:schemeClr val="accent1"/>
                </a:solidFill>
              </a:rPr>
              <a:t>성능 비교</a:t>
            </a:r>
            <a:endParaRPr sz="9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1105950"/>
            <a:ext cx="4658576" cy="40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4141925" y="877400"/>
            <a:ext cx="5593500" cy="23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b="1" lang="ko" sz="17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r>
              <a:rPr lang="ko" sz="17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( support vector machine )</a:t>
            </a:r>
            <a:endParaRPr sz="17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: 데이터를 선형으로 분리하는 최적의 선형 결정 경계를 찾는 알고리즘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b="1" lang="ko" sz="13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: 마진(양쪽 support vector와 판간의 거리 합)을 최대화하는     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초평판(데이터등을 분류할 수 있는 칸막이)을 찾는 것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b="1" lang="ko" sz="1350">
                <a:solidFill>
                  <a:srgbClr val="0000F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장점</a:t>
            </a:r>
            <a:r>
              <a:rPr b="1"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오류데이터 영향이 적음, 과적합되는 경우가 적음, 사용하기 쉬움</a:t>
            </a: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-&gt; 분류, 수치예측 에서 많이 사용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rPr b="1" lang="ko" sz="1350">
                <a:solidFill>
                  <a:srgbClr val="FF0000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단점</a:t>
            </a: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: 학습 속도 느림, 설명력이 떨어지고 복잡함.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5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5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275"/>
              <a:buNone/>
            </a:pPr>
            <a:r>
              <a:t/>
            </a:r>
            <a:endParaRPr sz="5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7765" l="2355" r="2288" t="11764"/>
          <a:stretch/>
        </p:blipFill>
        <p:spPr>
          <a:xfrm>
            <a:off x="5086450" y="3700625"/>
            <a:ext cx="4057551" cy="118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38" y="1393163"/>
            <a:ext cx="46196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5349875" y="1089825"/>
            <a:ext cx="38589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chemeClr val="accent1"/>
                </a:solidFill>
              </a:rPr>
              <a:t>GridSearchCV로 C, kernel, gamma 값 튜닝</a:t>
            </a:r>
            <a:endParaRPr sz="5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FF0000"/>
                </a:solidFill>
              </a:rPr>
              <a:t>C </a:t>
            </a:r>
            <a:r>
              <a:rPr lang="ko" sz="4000">
                <a:solidFill>
                  <a:schemeClr val="accent1"/>
                </a:solidFill>
              </a:rPr>
              <a:t>: </a:t>
            </a:r>
            <a:r>
              <a:rPr lang="ko" sz="4000">
                <a:solidFill>
                  <a:srgbClr val="212529"/>
                </a:solidFill>
                <a:highlight>
                  <a:srgbClr val="FFFFFF"/>
                </a:highlight>
              </a:rPr>
              <a:t>정규화 매개 변수. 정규화의 강도는 C에 반비례</a:t>
            </a:r>
            <a:endParaRPr sz="40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FF0000"/>
                </a:solidFill>
                <a:highlight>
                  <a:srgbClr val="FFFFFF"/>
                </a:highlight>
              </a:rPr>
              <a:t>kernel</a:t>
            </a:r>
            <a:r>
              <a:rPr lang="ko" sz="4000">
                <a:solidFill>
                  <a:srgbClr val="212529"/>
                </a:solidFill>
                <a:highlight>
                  <a:srgbClr val="FFFFFF"/>
                </a:highlight>
              </a:rPr>
              <a:t> : 커널 유형</a:t>
            </a:r>
            <a:endParaRPr sz="68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FF0000"/>
                </a:solidFill>
                <a:highlight>
                  <a:srgbClr val="FFFFFF"/>
                </a:highlight>
              </a:rPr>
              <a:t>gamma</a:t>
            </a:r>
            <a:r>
              <a:rPr lang="ko" sz="4000">
                <a:solidFill>
                  <a:srgbClr val="212529"/>
                </a:solidFill>
                <a:highlight>
                  <a:srgbClr val="FFFFFF"/>
                </a:highlight>
              </a:rPr>
              <a:t> : 커널 계수</a:t>
            </a:r>
            <a:endParaRPr sz="40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4"/>
          <p:cNvCxnSpPr/>
          <p:nvPr/>
        </p:nvCxnSpPr>
        <p:spPr>
          <a:xfrm>
            <a:off x="7217400" y="2497075"/>
            <a:ext cx="14100" cy="94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0" y="2172250"/>
            <a:ext cx="5055799" cy="27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201825" y="170000"/>
            <a:ext cx="8520600" cy="2783700"/>
          </a:xfrm>
          <a:prstGeom prst="rect">
            <a:avLst/>
          </a:prstGeom>
          <a:effectLst>
            <a:reflection blurRad="0" dir="5400000" dist="38100" endA="0" fadeDir="5400012" kx="0" rotWithShape="0" algn="bl" stA="0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SVM 모델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기법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201825" y="170000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SVM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모델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기법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6091550" y="416725"/>
            <a:ext cx="13866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1252275" y="4243175"/>
            <a:ext cx="69618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200">
                <a:solidFill>
                  <a:schemeClr val="accent1"/>
                </a:solidFill>
              </a:rPr>
              <a:t>분류에서 ANN보다 SVM의 성능이 좋다.</a:t>
            </a:r>
            <a:endParaRPr sz="9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50" y="1967091"/>
            <a:ext cx="4613474" cy="20158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5"/>
          <p:cNvGraphicFramePr/>
          <p:nvPr/>
        </p:nvGraphicFramePr>
        <p:xfrm>
          <a:off x="4511100" y="16558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{A97515AF-ACA5-4A44-9230-02A8AC5B32AC}</a:tableStyleId>
              </a:tblPr>
              <a:tblGrid>
                <a:gridCol w="765400"/>
              </a:tblGrid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accuracy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A4FF"/>
                    </a:solidFill>
                  </a:tcPr>
                </a:tc>
              </a:tr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0.666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0.675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0.788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0.722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0.734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400" y="1284863"/>
            <a:ext cx="2924979" cy="553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" name="Google Shape;200;p25"/>
          <p:cNvGraphicFramePr/>
          <p:nvPr/>
        </p:nvGraphicFramePr>
        <p:xfrm>
          <a:off x="7303650" y="218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{A97515AF-ACA5-4A44-9230-02A8AC5B32AC}</a:tableStyleId>
              </a:tblPr>
              <a:tblGrid>
                <a:gridCol w="910425"/>
              </a:tblGrid>
              <a:tr h="48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accuracy</a:t>
                      </a:r>
                      <a:endParaRPr sz="2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A4FF"/>
                    </a:solidFill>
                  </a:tcPr>
                </a:tc>
              </a:tr>
              <a:tr h="48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0.775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1" name="Google Shape;201;p25"/>
          <p:cNvCxnSpPr/>
          <p:nvPr/>
        </p:nvCxnSpPr>
        <p:spPr>
          <a:xfrm>
            <a:off x="5601425" y="2656250"/>
            <a:ext cx="1377300" cy="1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ctrTitle"/>
          </p:nvPr>
        </p:nvSpPr>
        <p:spPr>
          <a:xfrm>
            <a:off x="269250" y="228100"/>
            <a:ext cx="8520600" cy="18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K-Nearest Neighbor(최근접 이웃)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100" y="1641500"/>
            <a:ext cx="3374748" cy="2907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247625" y="1726300"/>
            <a:ext cx="5136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ko" sz="1700">
                <a:latin typeface="Do Hyeon"/>
                <a:ea typeface="Do Hyeon"/>
                <a:cs typeface="Do Hyeon"/>
                <a:sym typeface="Do Hyeon"/>
              </a:rPr>
              <a:t>특별한 예측 모델없이 가장 가까운 데이터 포인트를  기반으로 예측을 수행하는 방법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-"/>
            </a:pPr>
            <a:r>
              <a:rPr lang="ko" sz="1700">
                <a:latin typeface="Do Hyeon"/>
                <a:ea typeface="Do Hyeon"/>
                <a:cs typeface="Do Hyeon"/>
                <a:sym typeface="Do Hyeon"/>
              </a:rPr>
              <a:t>분류와 회귀 모두 지원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582700" y="2801525"/>
            <a:ext cx="483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장점</a:t>
            </a: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높은 정확도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오류 데이터가 결과에 영향을 미치지 않음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데이터에 대한 가정이 없음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15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단점</a:t>
            </a: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느린속도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고용량 메모리사용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ctrTitle"/>
          </p:nvPr>
        </p:nvSpPr>
        <p:spPr>
          <a:xfrm>
            <a:off x="608425" y="446175"/>
            <a:ext cx="6053100" cy="7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하이퍼 파라미터 튜닝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649275" y="4365250"/>
            <a:ext cx="62331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etc. weights, algorithm , leaf_size, p, n_jobs (변화 없음)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625" y="841925"/>
            <a:ext cx="3874350" cy="2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75" y="841925"/>
            <a:ext cx="3874351" cy="2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4697800" y="3564900"/>
            <a:ext cx="370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metric = 'minkowski', 'euclidean'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649275" y="3564900"/>
            <a:ext cx="387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n_neighbors = 1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905600" y="841925"/>
            <a:ext cx="247800" cy="25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836350" y="841925"/>
            <a:ext cx="247800" cy="25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ctrTitle"/>
          </p:nvPr>
        </p:nvSpPr>
        <p:spPr>
          <a:xfrm>
            <a:off x="219725" y="191050"/>
            <a:ext cx="8520600" cy="10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하이퍼 파라미터 튜닝 결과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-132952" l="115581" r="-110937" t="152482"/>
          <a:stretch/>
        </p:blipFill>
        <p:spPr>
          <a:xfrm>
            <a:off x="5086450" y="3700625"/>
            <a:ext cx="4057551" cy="11894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28"/>
          <p:cNvGraphicFramePr/>
          <p:nvPr/>
        </p:nvGraphicFramePr>
        <p:xfrm>
          <a:off x="1023250" y="2313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{A97515AF-ACA5-4A44-9230-02A8AC5B32AC}</a:tableStyleId>
              </a:tblPr>
              <a:tblGrid>
                <a:gridCol w="2413000"/>
                <a:gridCol w="2413000"/>
                <a:gridCol w="2413000"/>
              </a:tblGrid>
              <a:tr h="45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수정 전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수정 후</a:t>
                      </a:r>
                      <a:endParaRPr sz="17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47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하이퍼 파라미터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0000FF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0.6125</a:t>
                      </a:r>
                      <a:endParaRPr sz="1700">
                        <a:solidFill>
                          <a:srgbClr val="0000FF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rgbClr val="FF0000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0.6688</a:t>
                      </a:r>
                      <a:endParaRPr sz="1700">
                        <a:solidFill>
                          <a:srgbClr val="FF0000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p28"/>
          <p:cNvSpPr txBox="1"/>
          <p:nvPr/>
        </p:nvSpPr>
        <p:spPr>
          <a:xfrm>
            <a:off x="820150" y="3816075"/>
            <a:ext cx="168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Do Hyeon"/>
                <a:ea typeface="Do Hyeon"/>
                <a:cs typeface="Do Hyeon"/>
                <a:sym typeface="Do Hyeon"/>
              </a:rPr>
              <a:t>0.0563 증가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2108350" y="3851450"/>
            <a:ext cx="290100" cy="308700"/>
          </a:xfrm>
          <a:prstGeom prst="upArrow">
            <a:avLst>
              <a:gd fmla="val 50000" name="adj1"/>
              <a:gd fmla="val 5325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377425" y="2551325"/>
            <a:ext cx="8377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Logistic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342250" y="1226175"/>
            <a:ext cx="82581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2"/>
                </a:solidFill>
              </a:rPr>
              <a:t># red_final , y 데이터 split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</a:rPr>
              <a:t>from sklearn.model_selection import train_test_split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</a:rPr>
              <a:t>x_train, x_test, y_train, y_test = \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2"/>
                </a:solidFill>
              </a:rPr>
              <a:t>train_test_split(red_final2, y, stratify=y, test_size=0.2, random_state=42)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chemeClr val="dk2"/>
                </a:solidFill>
              </a:rPr>
              <a:t> red_final 데이터 LogisticReression 모델 훈련 및 평가</a:t>
            </a:r>
            <a:endParaRPr sz="2100"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311700" y="1152475"/>
            <a:ext cx="8520600" cy="20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x1 = x_train.values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y1 = y_train.values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from sklearn.linear_model import LogisticRegression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clf = LogisticRegression(C=10, solver='newton-cg', max_iter=100, random_state=42).fit(x1, y1)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predict = clf.predict(x_test)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accuracy= (predict == y_test).sum() /len(y1)</a:t>
            </a:r>
            <a:endParaRPr sz="11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print(accuracy)      = &gt;   </a:t>
            </a:r>
            <a:r>
              <a:rPr lang="ko" sz="1050">
                <a:solidFill>
                  <a:srgbClr val="FF0000"/>
                </a:solidFill>
                <a:highlight>
                  <a:schemeClr val="lt1"/>
                </a:highlight>
              </a:rPr>
              <a:t>0.2501954652071931</a:t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311700" y="3182275"/>
            <a:ext cx="7599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sklearn accuracy score 추가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from sklearn.metrics import accuracy_score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accuracy = accuracy_score(y_test, predict)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print(accuracy)    =&gt;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</a:rPr>
              <a:t>0.740625</a:t>
            </a:r>
            <a:endParaRPr sz="10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6698"/>
              <a:buFont typeface="Arial"/>
              <a:buNone/>
            </a:pPr>
            <a:r>
              <a:rPr b="1" lang="ko" sz="2355">
                <a:solidFill>
                  <a:schemeClr val="accent2"/>
                </a:solidFill>
              </a:rPr>
              <a:t>경사하강법 클래스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from sklearn.linear_model import SGDClassifier  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sgd = SGDClassifier(loss='log', max_iter=100, tol=1e-3, random_state=42)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sgd.fit(x_train, y_train)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sgd.score(x_test,y_test)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=&gt;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</a:rPr>
              <a:t>0.6125</a:t>
            </a:r>
            <a:endParaRPr sz="10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201" y="318250"/>
            <a:ext cx="3202950" cy="4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ctrTitle"/>
          </p:nvPr>
        </p:nvSpPr>
        <p:spPr>
          <a:xfrm>
            <a:off x="351550" y="704250"/>
            <a:ext cx="5391300" cy="41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데이터 정제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ANN, SVM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KNN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LogisticRegression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Decision Tree,   RandomForest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DNN, NaiveBayes, Ensemble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  <a:p>
            <a:pPr indent="-417194" lvl="0" marL="457200" rtl="0" algn="l">
              <a:spcBef>
                <a:spcPts val="0"/>
              </a:spcBef>
              <a:spcAft>
                <a:spcPts val="0"/>
              </a:spcAft>
              <a:buSzPts val="2970"/>
              <a:buFont typeface="Do Hyeon"/>
              <a:buChar char="-"/>
            </a:pPr>
            <a:r>
              <a:rPr lang="ko" sz="2970">
                <a:latin typeface="Do Hyeon"/>
                <a:ea typeface="Do Hyeon"/>
                <a:cs typeface="Do Hyeon"/>
                <a:sym typeface="Do Hyeon"/>
              </a:rPr>
              <a:t>결론</a:t>
            </a:r>
            <a:endParaRPr sz="297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4" name="Google Shape;64;p14"/>
          <p:cNvSpPr txBox="1"/>
          <p:nvPr>
            <p:ph idx="4294967295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latin typeface="Do Hyeon"/>
                <a:ea typeface="Do Hyeon"/>
                <a:cs typeface="Do Hyeon"/>
                <a:sym typeface="Do Hyeon"/>
              </a:rPr>
              <a:t>목차 </a:t>
            </a:r>
            <a:endParaRPr sz="4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Logistic Regression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311700" y="1152475"/>
            <a:ext cx="8520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/>
              <a:t># X_scaled, y 데이터 split</a:t>
            </a:r>
            <a:endParaRPr b="1" sz="1500"/>
          </a:p>
          <a:p>
            <a:pPr indent="0" lvl="0" marL="0" rtl="0" algn="ctr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ctr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from sklearn.model_selection import train_test_split</a:t>
            </a:r>
            <a:endParaRPr sz="1300"/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/>
              <a:t>x_train2, x_test2, y_train2, y_test2 = train_test_split(X_scaled, y, stratify=y, test_size=0.2, random_state=42)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2"/>
                </a:solidFill>
              </a:rPr>
              <a:t>X_scaled 데이터 LogisticRegression 모델 훈련 및 평가</a:t>
            </a:r>
            <a:endParaRPr sz="3000"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11700" y="939900"/>
            <a:ext cx="8520600" cy="21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x3 = x_train2.values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y3 = y_train2.values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from sklearn.linear_model import LogisticRegression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clf = LogisticRegression(solver='newton-cg', max_iter=100).fit(x3, y3)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predict = clf.predict(x_test2)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accuracy= (predict == y_test2).sum() /len(y3)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print(accuracy)   =&gt;  </a:t>
            </a:r>
            <a:r>
              <a:rPr lang="ko" sz="1100">
                <a:solidFill>
                  <a:srgbClr val="FF0000"/>
                </a:solidFill>
                <a:highlight>
                  <a:srgbClr val="FFFFFF"/>
                </a:highlight>
              </a:rPr>
              <a:t>0.18451915559030493</a:t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311700" y="3078700"/>
            <a:ext cx="85863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</a:rPr>
              <a:t>sklearn accuracy_score 추가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from sklearn.metrics import accuracy_score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accuracy = accuracy_score(y_test2, predict)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print(accuracy)   =&gt;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</a:rPr>
              <a:t>0.71875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6698"/>
              <a:buFont typeface="Arial"/>
              <a:buNone/>
            </a:pPr>
            <a:r>
              <a:rPr b="1" lang="ko" sz="2355">
                <a:solidFill>
                  <a:schemeClr val="accent2"/>
                </a:solidFill>
              </a:rPr>
              <a:t>경사하강법 클래스</a:t>
            </a:r>
            <a:endParaRPr b="1" sz="3355">
              <a:solidFill>
                <a:schemeClr val="accent2"/>
              </a:solidFill>
            </a:endParaRPr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from sklearn.linear_model import SGDClassifier  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sgd = SGDClassifier(loss='log', max_iter=100, tol=1e-3, random_state=42)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sgd.fit(x_train2, y_train2)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sgd.score(x_test2,y_test2)   =&gt;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</a:rPr>
              <a:t>0.71875</a:t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993"/>
              <a:buFont typeface="Arial"/>
              <a:buNone/>
            </a:pPr>
            <a:r>
              <a:rPr b="1" lang="ko" sz="2683">
                <a:highlight>
                  <a:srgbClr val="FFFFFF"/>
                </a:highlight>
              </a:rPr>
              <a:t>의사결정 나무(Decision Tree)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246775" y="1394450"/>
            <a:ext cx="5156400" cy="4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score_li = []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for </a:t>
            </a:r>
            <a:r>
              <a:rPr lang="ko" sz="1659">
                <a:solidFill>
                  <a:srgbClr val="0000FF"/>
                </a:solidFill>
              </a:rPr>
              <a:t>depth</a:t>
            </a:r>
            <a:r>
              <a:rPr lang="ko" sz="1659"/>
              <a:t> in range(1,11):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    tree = DecisionTreeClassifier(criterion="entropy",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>
                <a:solidFill>
                  <a:srgbClr val="0000FF"/>
                </a:solidFill>
              </a:rPr>
              <a:t>max_depth = depth</a:t>
            </a:r>
            <a:r>
              <a:rPr lang="ko" sz="1659"/>
              <a:t>, random_state = 42)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    tree.fit(X_train, y_train)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    score = tree.score(X_test, y_test)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    score_li.append(score)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    print(depth, '번째 : ' ,score, end=" | ")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ko" sz="1659"/>
              <a:t>print('\n최고점수 : ', max(score_li) )</a:t>
            </a:r>
            <a:endParaRPr sz="1659"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51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490"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600" y="2430025"/>
            <a:ext cx="34004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5637050" y="1792425"/>
            <a:ext cx="26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최적의</a:t>
            </a:r>
            <a:r>
              <a:rPr b="1" lang="ko" sz="1800"/>
              <a:t> depth : 7</a:t>
            </a:r>
            <a:endParaRPr b="1" sz="1800"/>
          </a:p>
        </p:txBody>
      </p:sp>
      <p:sp>
        <p:nvSpPr>
          <p:cNvPr id="278" name="Google Shape;278;p35"/>
          <p:cNvSpPr txBox="1"/>
          <p:nvPr/>
        </p:nvSpPr>
        <p:spPr>
          <a:xfrm>
            <a:off x="311700" y="1017725"/>
            <a:ext cx="47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최적의 depth 찾기</a:t>
            </a:r>
            <a:endParaRPr b="1" sz="1800"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150" y="4303625"/>
            <a:ext cx="2970881" cy="572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700" y="4383038"/>
            <a:ext cx="2970881" cy="572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993"/>
              <a:buFont typeface="Arial"/>
              <a:buNone/>
            </a:pPr>
            <a:r>
              <a:rPr b="1" lang="ko" sz="2683">
                <a:highlight>
                  <a:srgbClr val="FFFFFF"/>
                </a:highlight>
              </a:rPr>
              <a:t>랜덤 포레스트</a:t>
            </a:r>
            <a:r>
              <a:rPr b="1" lang="ko" sz="2683">
                <a:highlight>
                  <a:srgbClr val="FFFFFF"/>
                </a:highlight>
              </a:rPr>
              <a:t>(Random Forest)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246775" y="1394450"/>
            <a:ext cx="50916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score_li = []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for </a:t>
            </a:r>
            <a:r>
              <a:rPr lang="ko" sz="1650">
                <a:solidFill>
                  <a:srgbClr val="008000"/>
                </a:solidFill>
              </a:rPr>
              <a:t>num</a:t>
            </a:r>
            <a:r>
              <a:rPr lang="ko" sz="1650">
                <a:solidFill>
                  <a:schemeClr val="dk1"/>
                </a:solidFill>
              </a:rPr>
              <a:t> in range(1,24,2):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tree_r = RandomForestClassifier(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</a:t>
            </a:r>
            <a:r>
              <a:rPr lang="ko" sz="1650">
                <a:solidFill>
                  <a:srgbClr val="008000"/>
                </a:solidFill>
              </a:rPr>
              <a:t>n_estimators = num</a:t>
            </a:r>
            <a:r>
              <a:rPr lang="ko" sz="1650">
                <a:solidFill>
                  <a:schemeClr val="dk1"/>
                </a:solidFill>
              </a:rPr>
              <a:t>, max_depth = 7,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random_state=42)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tree_r.fit(X_train, y_train)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score = tree_r.score(X_test, y_test)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print(num,' : ', score, end=" | ")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    score_li.append(score)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</a:rPr>
              <a:t>max(score_li)    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58"/>
              <a:buNone/>
            </a:pPr>
            <a:r>
              <a:t/>
            </a:r>
            <a:endParaRPr sz="1650"/>
          </a:p>
        </p:txBody>
      </p:sp>
      <p:sp>
        <p:nvSpPr>
          <p:cNvPr id="287" name="Google Shape;287;p36"/>
          <p:cNvSpPr txBox="1"/>
          <p:nvPr/>
        </p:nvSpPr>
        <p:spPr>
          <a:xfrm>
            <a:off x="5637050" y="1792425"/>
            <a:ext cx="31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최적의 </a:t>
            </a:r>
            <a:r>
              <a:rPr b="1" lang="ko" sz="1800">
                <a:solidFill>
                  <a:schemeClr val="dk1"/>
                </a:solidFill>
              </a:rPr>
              <a:t>n_estimators</a:t>
            </a:r>
            <a:r>
              <a:rPr b="1" lang="ko" sz="1800"/>
              <a:t> : </a:t>
            </a:r>
            <a:r>
              <a:rPr b="1" lang="ko" sz="1800">
                <a:highlight>
                  <a:srgbClr val="EAD1DC"/>
                </a:highlight>
              </a:rPr>
              <a:t>19</a:t>
            </a:r>
            <a:endParaRPr b="1" sz="1800">
              <a:highlight>
                <a:srgbClr val="EAD1DC"/>
              </a:highlight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5542491" y="4505571"/>
            <a:ext cx="226200" cy="37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311700" y="1017725"/>
            <a:ext cx="47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최적의 </a:t>
            </a:r>
            <a:r>
              <a:rPr b="1" lang="ko" sz="1800">
                <a:solidFill>
                  <a:schemeClr val="dk1"/>
                </a:solidFill>
              </a:rPr>
              <a:t>n_estimators(결정트리)</a:t>
            </a:r>
            <a:r>
              <a:rPr b="1" lang="ko" sz="1800"/>
              <a:t> 찾기</a:t>
            </a:r>
            <a:endParaRPr b="1" sz="1800"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031" y="2412100"/>
            <a:ext cx="25908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5">
            <a:alphaModFix/>
          </a:blip>
          <a:srcRect b="11613" l="0" r="4997" t="0"/>
          <a:stretch/>
        </p:blipFill>
        <p:spPr>
          <a:xfrm>
            <a:off x="3000276" y="4387090"/>
            <a:ext cx="26745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0" l="2181" r="0" t="0"/>
          <a:stretch/>
        </p:blipFill>
        <p:spPr>
          <a:xfrm>
            <a:off x="128075" y="45525"/>
            <a:ext cx="4596206" cy="509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7"/>
          <p:cNvCxnSpPr/>
          <p:nvPr/>
        </p:nvCxnSpPr>
        <p:spPr>
          <a:xfrm flipH="1" rot="10800000">
            <a:off x="546200" y="4347075"/>
            <a:ext cx="227700" cy="4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7"/>
          <p:cNvCxnSpPr/>
          <p:nvPr/>
        </p:nvCxnSpPr>
        <p:spPr>
          <a:xfrm flipH="1" rot="10800000">
            <a:off x="3702750" y="4347075"/>
            <a:ext cx="227700" cy="4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7"/>
          <p:cNvSpPr txBox="1"/>
          <p:nvPr/>
        </p:nvSpPr>
        <p:spPr>
          <a:xfrm>
            <a:off x="5257275" y="1046900"/>
            <a:ext cx="327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와인의 등급과 상관관계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-"/>
            </a:pPr>
            <a:r>
              <a:rPr lang="ko" sz="1800">
                <a:solidFill>
                  <a:srgbClr val="0000FF"/>
                </a:solidFill>
              </a:rPr>
              <a:t>Alcohol - 알코올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-"/>
            </a:pPr>
            <a:r>
              <a:rPr lang="ko" sz="1800">
                <a:solidFill>
                  <a:srgbClr val="0000FF"/>
                </a:solidFill>
              </a:rPr>
              <a:t>Sulphates - 황산염</a:t>
            </a:r>
            <a:endParaRPr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Free sulfur dioxide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Fixed dioxide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pH</a:t>
            </a:r>
            <a:endParaRPr sz="1800"/>
          </a:p>
        </p:txBody>
      </p:sp>
      <p:sp>
        <p:nvSpPr>
          <p:cNvPr id="300" name="Google Shape;300;p37"/>
          <p:cNvSpPr txBox="1"/>
          <p:nvPr/>
        </p:nvSpPr>
        <p:spPr>
          <a:xfrm>
            <a:off x="421025" y="248425"/>
            <a:ext cx="2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</a:t>
            </a:r>
            <a:endParaRPr b="1"/>
          </a:p>
        </p:txBody>
      </p:sp>
      <p:sp>
        <p:nvSpPr>
          <p:cNvPr id="301" name="Google Shape;301;p37"/>
          <p:cNvSpPr txBox="1"/>
          <p:nvPr/>
        </p:nvSpPr>
        <p:spPr>
          <a:xfrm>
            <a:off x="3566209" y="526016"/>
            <a:ext cx="2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graphviz를 이용한 시각화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4980"/>
            <a:ext cx="9144000" cy="338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993"/>
              <a:buFont typeface="Arial"/>
              <a:buNone/>
            </a:pPr>
            <a:r>
              <a:rPr b="1" lang="ko" sz="2683">
                <a:highlight>
                  <a:schemeClr val="lt1"/>
                </a:highlight>
              </a:rPr>
              <a:t>정규화 데이터 사용</a:t>
            </a:r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68" y="1624748"/>
            <a:ext cx="74961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/>
        </p:nvSpPr>
        <p:spPr>
          <a:xfrm>
            <a:off x="818250" y="1090400"/>
            <a:ext cx="72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                     </a:t>
            </a:r>
            <a:r>
              <a:rPr b="1" lang="ko" sz="1800"/>
              <a:t>최적의 depth : 10  /   </a:t>
            </a:r>
            <a:r>
              <a:rPr b="1" lang="ko" sz="1800">
                <a:solidFill>
                  <a:schemeClr val="dk1"/>
                </a:solidFill>
              </a:rPr>
              <a:t>n_estimators(결정트리)</a:t>
            </a:r>
            <a:r>
              <a:rPr b="1" lang="ko" sz="1800"/>
              <a:t> : 17</a:t>
            </a:r>
            <a:endParaRPr b="1" sz="1800">
              <a:highlight>
                <a:srgbClr val="EAD1DC"/>
              </a:highlight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50" y="3311573"/>
            <a:ext cx="76771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0" y="519475"/>
            <a:ext cx="9144000" cy="56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1350798" y="519475"/>
            <a:ext cx="24549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의사결정 나무</a:t>
            </a:r>
            <a:endParaRPr/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>
            <a:off x="5399784" y="519475"/>
            <a:ext cx="24549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랜덤 포레스트</a:t>
            </a:r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857250" y="1532650"/>
            <a:ext cx="68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train     </a:t>
            </a:r>
            <a:r>
              <a:rPr lang="ko" sz="2100"/>
              <a:t>0.818                                                </a:t>
            </a:r>
            <a:r>
              <a:rPr lang="ko" sz="2100">
                <a:solidFill>
                  <a:srgbClr val="FF0000"/>
                </a:solidFill>
              </a:rPr>
              <a:t>0.880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879764" y="1983789"/>
            <a:ext cx="68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 </a:t>
            </a:r>
            <a:r>
              <a:rPr lang="ko" sz="2100"/>
              <a:t>test     0.728                                                </a:t>
            </a:r>
            <a:r>
              <a:rPr lang="ko" sz="2100">
                <a:solidFill>
                  <a:srgbClr val="FF0000"/>
                </a:solidFill>
              </a:rPr>
              <a:t>0.767</a:t>
            </a:r>
            <a:r>
              <a:rPr lang="ko" sz="2100"/>
              <a:t> </a:t>
            </a:r>
            <a:endParaRPr sz="2100"/>
          </a:p>
        </p:txBody>
      </p:sp>
      <p:sp>
        <p:nvSpPr>
          <p:cNvPr id="325" name="Google Shape;325;p40"/>
          <p:cNvSpPr txBox="1"/>
          <p:nvPr/>
        </p:nvSpPr>
        <p:spPr>
          <a:xfrm>
            <a:off x="892752" y="3139777"/>
            <a:ext cx="68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train     0.919                                                </a:t>
            </a:r>
            <a:r>
              <a:rPr lang="ko" sz="2100">
                <a:solidFill>
                  <a:srgbClr val="FF0000"/>
                </a:solidFill>
              </a:rPr>
              <a:t>0.969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915266" y="3590916"/>
            <a:ext cx="68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 test     0.740                                                </a:t>
            </a:r>
            <a:r>
              <a:rPr lang="ko" sz="2100">
                <a:solidFill>
                  <a:srgbClr val="FF0000"/>
                </a:solidFill>
              </a:rPr>
              <a:t>0.782</a:t>
            </a:r>
            <a:r>
              <a:rPr lang="ko" sz="2100"/>
              <a:t> </a:t>
            </a:r>
            <a:endParaRPr sz="2100"/>
          </a:p>
        </p:txBody>
      </p:sp>
      <p:sp>
        <p:nvSpPr>
          <p:cNvPr id="327" name="Google Shape;327;p40"/>
          <p:cNvSpPr/>
          <p:nvPr/>
        </p:nvSpPr>
        <p:spPr>
          <a:xfrm>
            <a:off x="3539002" y="2555975"/>
            <a:ext cx="1552800" cy="441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 txBox="1"/>
          <p:nvPr/>
        </p:nvSpPr>
        <p:spPr>
          <a:xfrm>
            <a:off x="282975" y="4187625"/>
            <a:ext cx="8318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의사결정나무보다 랜덤포레스트일때 예측도가 상승하였음.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정규화된 데이터는 예측도가 더 높으나 과적합의 가능성이 크다.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앙상블 기법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6143725" y="1818925"/>
            <a:ext cx="983100" cy="491400"/>
          </a:xfrm>
          <a:prstGeom prst="roundRect">
            <a:avLst>
              <a:gd fmla="val 16667" name="adj"/>
            </a:avLst>
          </a:prstGeom>
          <a:solidFill>
            <a:srgbClr val="FBEE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74EA7"/>
                </a:solidFill>
              </a:rPr>
              <a:t>logistic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7056575" y="1818925"/>
            <a:ext cx="983100" cy="491400"/>
          </a:xfrm>
          <a:prstGeom prst="roundRect">
            <a:avLst>
              <a:gd fmla="val 16667" name="adj"/>
            </a:avLst>
          </a:prstGeom>
          <a:solidFill>
            <a:srgbClr val="FBEE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74EA7"/>
                </a:solidFill>
              </a:rPr>
              <a:t>tree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7870500" y="1818925"/>
            <a:ext cx="983100" cy="491400"/>
          </a:xfrm>
          <a:prstGeom prst="roundRect">
            <a:avLst>
              <a:gd fmla="val 16667" name="adj"/>
            </a:avLst>
          </a:prstGeom>
          <a:solidFill>
            <a:srgbClr val="FBEE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74EA7"/>
                </a:solidFill>
              </a:rPr>
              <a:t>knn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6643250" y="2392588"/>
            <a:ext cx="16573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>
            <a:off x="6980375" y="2546950"/>
            <a:ext cx="983100" cy="49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Do Hyeon"/>
                <a:ea typeface="Do Hyeon"/>
                <a:cs typeface="Do Hyeon"/>
                <a:sym typeface="Do Hyeon"/>
              </a:rPr>
              <a:t>voting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6904175" y="3428400"/>
            <a:ext cx="1145700" cy="49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accuracy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304800" y="1055500"/>
            <a:ext cx="8839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- 약한 분석 알고리즘 묶어서 한 번에 분석(예측)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- 투표(Voting) 시스템으로 점수가 높은 것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  (많이 선택한 것)으로 선택 (다수결, </a:t>
            </a: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평균</a:t>
            </a: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- 방식 : 배깅, 부스팅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      </a:t>
            </a: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배깅 : 샘플을 여러번 뽑아 학습시킨 후 집계 (병렬)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Do Hyeon"/>
                <a:ea typeface="Do Hyeon"/>
                <a:cs typeface="Do Hyeon"/>
                <a:sym typeface="Do Hyeon"/>
              </a:rPr>
              <a:t>      부스팅 : 가중치를 부여하여 개선 (직렬)</a:t>
            </a:r>
            <a:endParaRPr sz="21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" y="2501425"/>
            <a:ext cx="8833626" cy="23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사용한 데이터셋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1" name="Google Shape;71;p1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8631"/>
            <a:ext cx="9143999" cy="154658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80075" y="177075"/>
            <a:ext cx="57549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winequality-red.csv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0588" y="318625"/>
            <a:ext cx="7905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앙상블 기법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248625" y="838475"/>
            <a:ext cx="8299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# 로지스틱, 결정트리, 최근접이웃</a:t>
            </a:r>
            <a:endParaRPr b="1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 = LogisticRegression(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=0.001, random_state=42)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tree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 = DecisionTreeClassifier(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max_depth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=None, 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criterion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='entropy', random_state=42)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knn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 = KNeighborsClassifier(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n_neighbors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=1, 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=2, 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metric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='manhattan')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voting_estimators = [('logistic', logistic), ('tree', tree), ('knn', knn)]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voting = VotingClassifier(estimators = voting_estimators, </a:t>
            </a:r>
            <a:r>
              <a:rPr lang="ko">
                <a:solidFill>
                  <a:srgbClr val="AA22FF"/>
                </a:solidFill>
                <a:latin typeface="Trebuchet MS"/>
                <a:ea typeface="Trebuchet MS"/>
                <a:cs typeface="Trebuchet MS"/>
                <a:sym typeface="Trebuchet MS"/>
              </a:rPr>
              <a:t>voting</a:t>
            </a:r>
            <a:r>
              <a:rPr lang="ko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='soft')</a:t>
            </a:r>
            <a:endParaRPr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clf_labels = ['Logistic regression', 'Decision tree', 'KNN', 'Majority voting']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all_clf = [logistic, tree, knn, voting]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248625" y="3579750"/>
            <a:ext cx="787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voting.fit(X_train, y_train)</a:t>
            </a:r>
            <a:endParaRPr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pred = voting.predict(X_test)</a:t>
            </a:r>
            <a:endParaRPr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print('</a:t>
            </a:r>
            <a:r>
              <a:rPr b="1"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보팅 분류기의 정확도</a:t>
            </a:r>
            <a:r>
              <a:rPr lang="ko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 : {0:.4f}'.format(accuracy_score(y_test, pred)))</a:t>
            </a:r>
            <a:endParaRPr>
              <a:solidFill>
                <a:srgbClr val="99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324825" y="4465650"/>
            <a:ext cx="3000000" cy="431100"/>
          </a:xfrm>
          <a:prstGeom prst="rect">
            <a:avLst/>
          </a:prstGeom>
          <a:solidFill>
            <a:srgbClr val="FFBCBC">
              <a:alpha val="84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보팅 분류기의 정확도 : 0.8156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6143725" y="1818925"/>
            <a:ext cx="983100" cy="491400"/>
          </a:xfrm>
          <a:prstGeom prst="roundRect">
            <a:avLst>
              <a:gd fmla="val 16667" name="adj"/>
            </a:avLst>
          </a:prstGeom>
          <a:solidFill>
            <a:srgbClr val="FBEE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74EA7"/>
                </a:solidFill>
              </a:rPr>
              <a:t>logistic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7056575" y="1818925"/>
            <a:ext cx="983100" cy="491400"/>
          </a:xfrm>
          <a:prstGeom prst="roundRect">
            <a:avLst>
              <a:gd fmla="val 16667" name="adj"/>
            </a:avLst>
          </a:prstGeom>
          <a:solidFill>
            <a:srgbClr val="FBEE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74EA7"/>
                </a:solidFill>
              </a:rPr>
              <a:t>tree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7870500" y="1818925"/>
            <a:ext cx="983100" cy="491400"/>
          </a:xfrm>
          <a:prstGeom prst="roundRect">
            <a:avLst>
              <a:gd fmla="val 16667" name="adj"/>
            </a:avLst>
          </a:prstGeom>
          <a:solidFill>
            <a:srgbClr val="FBEE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74EA7"/>
                </a:solidFill>
              </a:rPr>
              <a:t>knn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6643250" y="2392588"/>
            <a:ext cx="16573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/>
          <p:nvPr/>
        </p:nvSpPr>
        <p:spPr>
          <a:xfrm>
            <a:off x="6980375" y="2546950"/>
            <a:ext cx="983100" cy="49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Do Hyeon"/>
                <a:ea typeface="Do Hyeon"/>
                <a:cs typeface="Do Hyeon"/>
                <a:sym typeface="Do Hyeon"/>
              </a:rPr>
              <a:t>voting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6904175" y="3428400"/>
            <a:ext cx="1145700" cy="49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accuracy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앙상블 기법 - </a:t>
            </a: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하이퍼 파라미터 튜닝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781950"/>
            <a:ext cx="2500099" cy="15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925" y="764950"/>
            <a:ext cx="2615950" cy="15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469" y="781950"/>
            <a:ext cx="2615932" cy="15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891835"/>
            <a:ext cx="2615925" cy="156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8925" y="2836925"/>
            <a:ext cx="2682775" cy="165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485400" y="2099900"/>
            <a:ext cx="30291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Logit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C </a:t>
            </a:r>
            <a:r>
              <a:rPr lang="ko" sz="21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(penalty)</a:t>
            </a:r>
            <a:endParaRPr sz="1400">
              <a:solidFill>
                <a:srgbClr val="99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3419200" y="2099900"/>
            <a:ext cx="36345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Tree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max_depth</a:t>
            </a:r>
            <a:endParaRPr sz="2000">
              <a:solidFill>
                <a:srgbClr val="99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7" name="Google Shape;367;p43"/>
          <p:cNvSpPr txBox="1"/>
          <p:nvPr>
            <p:ph idx="1" type="body"/>
          </p:nvPr>
        </p:nvSpPr>
        <p:spPr>
          <a:xfrm>
            <a:off x="5306400" y="2099900"/>
            <a:ext cx="36345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knn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n_neighbors</a:t>
            </a:r>
            <a:endParaRPr sz="2000">
              <a:solidFill>
                <a:srgbClr val="99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1048500" y="4364525"/>
            <a:ext cx="36345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knn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p</a:t>
            </a:r>
            <a:endParaRPr sz="2000">
              <a:solidFill>
                <a:srgbClr val="99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9" name="Google Shape;369;p43"/>
          <p:cNvSpPr txBox="1"/>
          <p:nvPr>
            <p:ph idx="1" type="body"/>
          </p:nvPr>
        </p:nvSpPr>
        <p:spPr>
          <a:xfrm>
            <a:off x="3889000" y="4364525"/>
            <a:ext cx="36345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knn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metric</a:t>
            </a:r>
            <a:endParaRPr sz="2000">
              <a:solidFill>
                <a:srgbClr val="99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766425" y="719750"/>
            <a:ext cx="263400" cy="26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3"/>
          <p:cNvSpPr/>
          <p:nvPr/>
        </p:nvSpPr>
        <p:spPr>
          <a:xfrm>
            <a:off x="5434475" y="719750"/>
            <a:ext cx="263400" cy="26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6486225" y="719750"/>
            <a:ext cx="263400" cy="26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/>
        </p:nvSpPr>
        <p:spPr>
          <a:xfrm>
            <a:off x="1429175" y="3428375"/>
            <a:ext cx="263400" cy="26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5574550" y="3428375"/>
            <a:ext cx="263400" cy="26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6475" y="2869688"/>
            <a:ext cx="2615925" cy="161014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/>
          <p:nvPr/>
        </p:nvSpPr>
        <p:spPr>
          <a:xfrm>
            <a:off x="6655050" y="3465400"/>
            <a:ext cx="263400" cy="26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5257975" y="4364525"/>
            <a:ext cx="36345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voting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soft/hard</a:t>
            </a:r>
            <a:endParaRPr sz="2000">
              <a:solidFill>
                <a:srgbClr val="9900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201" y="150670"/>
            <a:ext cx="3353074" cy="20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228300" y="679675"/>
            <a:ext cx="5034900" cy="3063000"/>
          </a:xfrm>
          <a:prstGeom prst="rect">
            <a:avLst/>
          </a:prstGeom>
          <a:solidFill>
            <a:srgbClr val="FFF5E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Model: "sequential"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_________________________________________________________________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Layer (type)                 Output Shape              Param #  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=================================================================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dense (Dense)                (None, 100)               1000     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_________________________________________________________________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dense_1 (Dense)              (None, 32)                3232     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_________________________________________________________________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dropout (Dropout)            (None, 32)                0        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_________________________________________________________________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dense_2 (Dense)              (None, 16)                528     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_________________________________________________________________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dense_3 (Dense)              (None, 10)                170      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=================================================================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params: 4,930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Trainable params: 4,930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Non-trainable params: 0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2081575" y="3165900"/>
            <a:ext cx="6835500" cy="1903200"/>
          </a:xfrm>
          <a:prstGeom prst="rect">
            <a:avLst/>
          </a:prstGeom>
          <a:solidFill>
            <a:srgbClr val="EAF9FD">
              <a:alpha val="96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compile(optimizer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 sz="1100">
                <a:solidFill>
                  <a:srgbClr val="BA2121"/>
                </a:solidFill>
                <a:latin typeface="Trebuchet MS"/>
                <a:ea typeface="Trebuchet MS"/>
                <a:cs typeface="Trebuchet MS"/>
                <a:sym typeface="Trebuchet MS"/>
              </a:rPr>
              <a:t>'adam'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, loss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 sz="1100">
                <a:solidFill>
                  <a:srgbClr val="BA2121"/>
                </a:solidFill>
                <a:latin typeface="Trebuchet MS"/>
                <a:ea typeface="Trebuchet MS"/>
                <a:cs typeface="Trebuchet MS"/>
                <a:sym typeface="Trebuchet MS"/>
              </a:rPr>
              <a:t>'sparse_categorical_crossentropy'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, metrics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[</a:t>
            </a:r>
            <a:r>
              <a:rPr lang="ko" sz="1100">
                <a:solidFill>
                  <a:srgbClr val="BA2121"/>
                </a:solidFill>
                <a:latin typeface="Trebuchet MS"/>
                <a:ea typeface="Trebuchet MS"/>
                <a:cs typeface="Trebuchet MS"/>
                <a:sym typeface="Trebuchet MS"/>
              </a:rPr>
              <a:t>'accuracy'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])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408080"/>
                </a:solidFill>
                <a:latin typeface="Trebuchet MS"/>
                <a:ea typeface="Trebuchet MS"/>
                <a:cs typeface="Trebuchet MS"/>
                <a:sym typeface="Trebuchet MS"/>
              </a:rPr>
              <a:t># 복구점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checkpoint_cb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keras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callbacks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ModelCheckpoint(</a:t>
            </a:r>
            <a:r>
              <a:rPr lang="ko" sz="1100">
                <a:solidFill>
                  <a:srgbClr val="BA2121"/>
                </a:solidFill>
                <a:latin typeface="Trebuchet MS"/>
                <a:ea typeface="Trebuchet MS"/>
                <a:cs typeface="Trebuchet MS"/>
                <a:sym typeface="Trebuchet MS"/>
              </a:rPr>
              <a:t>'wine-model.h5'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408080"/>
                </a:solidFill>
                <a:latin typeface="Trebuchet MS"/>
                <a:ea typeface="Trebuchet MS"/>
                <a:cs typeface="Trebuchet MS"/>
                <a:sym typeface="Trebuchet MS"/>
              </a:rPr>
              <a:t># 조기종료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early_stopping_cb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keras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callbacks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EarlyStopping(patience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=3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, restore_best_weights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b="1" lang="ko" sz="1100">
                <a:solidFill>
                  <a:srgbClr val="008000"/>
                </a:solidFill>
                <a:latin typeface="Trebuchet MS"/>
                <a:ea typeface="Trebuchet MS"/>
                <a:cs typeface="Trebuchet MS"/>
                <a:sym typeface="Trebuchet MS"/>
              </a:rPr>
              <a:t>True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408080"/>
                </a:solidFill>
                <a:latin typeface="Trebuchet MS"/>
                <a:ea typeface="Trebuchet MS"/>
                <a:cs typeface="Trebuchet MS"/>
                <a:sym typeface="Trebuchet MS"/>
              </a:rPr>
              <a:t># 모델 학습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history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model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fit(X_train, y_train, epochs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300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, callbacks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[checkpoint_cb, early_stopping_cb], validation_split</a:t>
            </a:r>
            <a:r>
              <a:rPr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=0.2</a:t>
            </a:r>
            <a:r>
              <a:rPr lang="ko" sz="11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1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DNN 모델 </a:t>
            </a:r>
            <a:r>
              <a:rPr lang="ko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(심층신경망)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5263200" y="1880275"/>
            <a:ext cx="2332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r>
              <a:rPr b="1" lang="ko" sz="145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b="1" lang="ko" sz="145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evaluate</a:t>
            </a:r>
            <a:endParaRPr b="1" sz="145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(X_train, y_train)</a:t>
            </a:r>
            <a:endParaRPr b="1" sz="145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6385600" y="2544750"/>
            <a:ext cx="2332500" cy="681000"/>
          </a:xfrm>
          <a:prstGeom prst="rect">
            <a:avLst/>
          </a:prstGeom>
          <a:solidFill>
            <a:srgbClr val="FEA4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[0.5501018331981059, 0.7419859]</a:t>
            </a:r>
            <a:endParaRPr b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44"/>
          <p:cNvSpPr/>
          <p:nvPr/>
        </p:nvSpPr>
        <p:spPr>
          <a:xfrm>
            <a:off x="5654750" y="2691375"/>
            <a:ext cx="478500" cy="32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5A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"/>
          <p:cNvSpPr txBox="1"/>
          <p:nvPr/>
        </p:nvSpPr>
        <p:spPr>
          <a:xfrm>
            <a:off x="4023150" y="994975"/>
            <a:ext cx="10977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activation</a:t>
            </a:r>
            <a:endParaRPr b="1" sz="15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relu</a:t>
            </a:r>
            <a:endParaRPr sz="15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relu</a:t>
            </a:r>
            <a:endParaRPr sz="15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7F6000"/>
                </a:solidFill>
                <a:latin typeface="Trebuchet MS"/>
                <a:ea typeface="Trebuchet MS"/>
                <a:cs typeface="Trebuchet MS"/>
                <a:sym typeface="Trebuchet MS"/>
              </a:rPr>
              <a:t>sigmoid</a:t>
            </a:r>
            <a:endParaRPr sz="1500">
              <a:solidFill>
                <a:srgbClr val="7F6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softmax</a:t>
            </a:r>
            <a:endParaRPr sz="1500">
              <a:solidFill>
                <a:srgbClr val="66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625" y="1403600"/>
            <a:ext cx="3731051" cy="22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5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나이브 베이즈 분류 기법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393175" y="1906275"/>
            <a:ext cx="5950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gnb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GaussianNB()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brn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BernoulliNB()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mn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MultinomialNB()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acc_li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[]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8000"/>
                </a:solidFill>
                <a:latin typeface="Trebuchet MS"/>
                <a:ea typeface="Trebuchet MS"/>
                <a:cs typeface="Trebuchet MS"/>
                <a:sym typeface="Trebuchet MS"/>
              </a:rPr>
              <a:t>for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nb </a:t>
            </a:r>
            <a:r>
              <a:rPr b="1" lang="ko" sz="1500">
                <a:solidFill>
                  <a:srgbClr val="AA22FF"/>
                </a:solidFill>
                <a:latin typeface="Trebuchet MS"/>
                <a:ea typeface="Trebuchet MS"/>
                <a:cs typeface="Trebuchet MS"/>
                <a:sym typeface="Trebuchet MS"/>
              </a:rPr>
              <a:t>in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[gnb, brn, mn]: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   y_pred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nb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fit(X_train, y_train)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predict(X_test)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   acc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(y_test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==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y_pred)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sum() 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 sz="1500">
                <a:solidFill>
                  <a:srgbClr val="008000"/>
                </a:solidFill>
                <a:latin typeface="Trebuchet MS"/>
                <a:ea typeface="Trebuchet MS"/>
                <a:cs typeface="Trebuchet MS"/>
                <a:sym typeface="Trebuchet MS"/>
              </a:rPr>
              <a:t>len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(y_pred)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   acc_li</a:t>
            </a:r>
            <a:r>
              <a:rPr lang="ko" sz="15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append(acc)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ko" sz="1500">
                <a:solidFill>
                  <a:srgbClr val="008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print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(nb, </a:t>
            </a:r>
            <a:r>
              <a:rPr lang="ko" sz="1500">
                <a:solidFill>
                  <a:srgbClr val="BA2121"/>
                </a:solidFill>
                <a:latin typeface="Trebuchet MS"/>
                <a:ea typeface="Trebuchet MS"/>
                <a:cs typeface="Trebuchet MS"/>
                <a:sym typeface="Trebuchet MS"/>
              </a:rPr>
              <a:t>'pred accuracy :'</a:t>
            </a:r>
            <a:r>
              <a:rPr lang="ko" sz="1500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, acc)</a:t>
            </a:r>
            <a:endParaRPr sz="1500">
              <a:solidFill>
                <a:srgbClr val="33333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5430750" y="3767875"/>
            <a:ext cx="338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E7398F"/>
                </a:solidFill>
              </a:rPr>
              <a:t>0.721875</a:t>
            </a:r>
            <a:r>
              <a:rPr b="1" lang="ko" sz="1600"/>
              <a:t>     0.534375     0.590625</a:t>
            </a:r>
            <a:endParaRPr b="1" sz="1600"/>
          </a:p>
        </p:txBody>
      </p:sp>
      <p:sp>
        <p:nvSpPr>
          <p:cNvPr id="398" name="Google Shape;398;p45"/>
          <p:cNvSpPr txBox="1"/>
          <p:nvPr/>
        </p:nvSpPr>
        <p:spPr>
          <a:xfrm>
            <a:off x="316975" y="801550"/>
            <a:ext cx="412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ㆍ언어와 관련된 부분에서 많이 사용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ㆍ</a:t>
            </a: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이산적인 속성(0, 1)에 특화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ㆍ</a:t>
            </a:r>
            <a:r>
              <a:rPr lang="ko" sz="2000">
                <a:latin typeface="Do Hyeon"/>
                <a:ea typeface="Do Hyeon"/>
                <a:cs typeface="Do Hyeon"/>
                <a:sym typeface="Do Hyeon"/>
              </a:rPr>
              <a:t>대표적인 문제 : 메일 구분(스팸/햄)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20"/>
              <a:buFont typeface="Do Hyeon"/>
              <a:buChar char="-"/>
            </a:pPr>
            <a:r>
              <a:rPr lang="ko" sz="322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결론</a:t>
            </a:r>
            <a:endParaRPr sz="322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4" name="Google Shape;40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신경망 보다는 머신러닝의 알고리즘이 분류의 효과가 높았음.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하이퍼 파라미터 튜닝 보단 정제한 데이터를 사용하는게 효과적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ko" sz="2100">
                <a:solidFill>
                  <a:schemeClr val="dk1"/>
                </a:solidFill>
              </a:rPr>
              <a:t>앙상블이 예측율 가장 높음 = 81.56%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431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Do Hyeon"/>
              <a:buChar char="-"/>
            </a:pPr>
            <a:r>
              <a:rPr lang="ko" sz="3200">
                <a:solidFill>
                  <a:srgbClr val="0000FF"/>
                </a:solidFill>
                <a:latin typeface="Do Hyeon"/>
                <a:ea typeface="Do Hyeon"/>
                <a:cs typeface="Do Hyeon"/>
                <a:sym typeface="Do Hyeon"/>
              </a:rPr>
              <a:t>향후 과제</a:t>
            </a:r>
            <a:endParaRPr sz="3200">
              <a:solidFill>
                <a:srgbClr val="0000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331900" y="314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과대/ 과소 적합 </a:t>
            </a:r>
            <a:r>
              <a:rPr lang="ko">
                <a:solidFill>
                  <a:schemeClr val="dk1"/>
                </a:solidFill>
              </a:rPr>
              <a:t>완화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52650" y="-503681"/>
            <a:ext cx="9144000" cy="60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5522275" y="1259050"/>
            <a:ext cx="3416675" cy="2278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152400" y="685800"/>
            <a:ext cx="70971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색</a:t>
            </a:r>
            <a:r>
              <a:rPr b="1" lang="ko" sz="1700">
                <a:latin typeface="Dotum"/>
                <a:ea typeface="Dotum"/>
                <a:cs typeface="Dotum"/>
                <a:sym typeface="Dotum"/>
              </a:rPr>
              <a:t> 붉고 반짝반짝 빛이 남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Dotum"/>
                <a:ea typeface="Dotum"/>
                <a:cs typeface="Dotum"/>
                <a:sym typeface="Dotum"/>
              </a:rPr>
              <a:t>    갈색, 혼탁함 → 변질된 와인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8000"/>
                </a:solidFill>
                <a:latin typeface="Dotum"/>
                <a:ea typeface="Dotum"/>
                <a:cs typeface="Dotum"/>
                <a:sym typeface="Dotum"/>
              </a:rPr>
              <a:t>향</a:t>
            </a:r>
            <a:r>
              <a:rPr b="1" lang="ko" sz="1700">
                <a:latin typeface="Dotum"/>
                <a:ea typeface="Dotum"/>
                <a:cs typeface="Dotum"/>
                <a:sym typeface="Dotum"/>
              </a:rPr>
              <a:t> 풀, 과일 향 등 여러 미묘한 향이 오래 지속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Dotum"/>
                <a:ea typeface="Dotum"/>
                <a:cs typeface="Dotum"/>
                <a:sym typeface="Dotum"/>
              </a:rPr>
              <a:t>    잔을 돌려 살짝 파도치게 한 후 코 밑에 대고 향을 맡음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맛</a:t>
            </a:r>
            <a:r>
              <a:rPr b="1" lang="ko" sz="1700">
                <a:latin typeface="Dotum"/>
                <a:ea typeface="Dotum"/>
                <a:cs typeface="Dotum"/>
                <a:sym typeface="Dotum"/>
              </a:rPr>
              <a:t> 공기를 빨아들여 입 안에서 서서히 굴리며 맛 봄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Dotum"/>
                <a:ea typeface="Dotum"/>
                <a:cs typeface="Dotum"/>
                <a:sym typeface="Dotum"/>
              </a:rPr>
              <a:t>    단 맛, 신 맛, 떫은 맛(</a:t>
            </a:r>
            <a:r>
              <a:rPr b="1" lang="ko" sz="1700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탄닌</a:t>
            </a:r>
            <a:r>
              <a:rPr b="1" lang="ko" sz="1700">
                <a:latin typeface="Dotum"/>
                <a:ea typeface="Dotum"/>
                <a:cs typeface="Dotum"/>
                <a:sym typeface="Dotum"/>
              </a:rPr>
              <a:t>)이 함께 조화를 이뤄야 함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Dotum"/>
                <a:ea typeface="Dotum"/>
                <a:cs typeface="Dotum"/>
                <a:sym typeface="Dotum"/>
              </a:rPr>
              <a:t>좋은 와인은 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Dotum"/>
                <a:ea typeface="Dotum"/>
                <a:cs typeface="Dotum"/>
                <a:sym typeface="Dotum"/>
              </a:rPr>
              <a:t>탄닌, 산, 단 맛, 과일 향과 다른 여러 성분들이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Dotum"/>
                <a:ea typeface="Dotum"/>
                <a:cs typeface="Dotum"/>
                <a:sym typeface="Dotum"/>
              </a:rPr>
              <a:t>조화와 균형을 이루고 있어야 합니다. </a:t>
            </a:r>
            <a:endParaRPr b="1" sz="1700"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0"/>
            <a:ext cx="9279749" cy="52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/>
        </p:nvSpPr>
        <p:spPr>
          <a:xfrm>
            <a:off x="1481475" y="4052775"/>
            <a:ext cx="618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감 사 합 니 다</a:t>
            </a:r>
            <a:endParaRPr sz="5000">
              <a:solidFill>
                <a:schemeClr val="lt1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" y="2501425"/>
            <a:ext cx="8833626" cy="23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80600" y="214100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Feature 소개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25250" y="1569375"/>
            <a:ext cx="7950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주석산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농도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154250" y="1569375"/>
            <a:ext cx="795000" cy="585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8761D"/>
                </a:solidFill>
              </a:rPr>
              <a:t>아세트산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농도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837950" y="1569375"/>
            <a:ext cx="7950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구연산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농도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250650" y="1569375"/>
            <a:ext cx="7950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염화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나트륨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농도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999375" y="1569375"/>
            <a:ext cx="7950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유리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아황산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농도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688400" y="1569375"/>
            <a:ext cx="7950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총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아황산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농도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407200" y="1569375"/>
            <a:ext cx="7950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밀도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(점성)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080250" y="1569375"/>
            <a:ext cx="7950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pH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708000" y="1569375"/>
            <a:ext cx="7950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황산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칼륨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농도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462650" y="1569375"/>
            <a:ext cx="7950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알코올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도수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181375" y="1569375"/>
            <a:ext cx="7950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와인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등급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25250" y="960325"/>
            <a:ext cx="795000" cy="6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fixed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acidity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154250" y="1036525"/>
            <a:ext cx="795000" cy="5541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A61C00"/>
                </a:solidFill>
              </a:rPr>
              <a:t>volatile</a:t>
            </a:r>
            <a:endParaRPr b="1" sz="12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A61C00"/>
                </a:solidFill>
              </a:rPr>
              <a:t>acidity</a:t>
            </a:r>
            <a:endParaRPr b="1" sz="1200">
              <a:solidFill>
                <a:srgbClr val="A61C00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837950" y="1005775"/>
            <a:ext cx="795000" cy="6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citric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acid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2464425" y="1013425"/>
            <a:ext cx="827400" cy="6003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A61C00"/>
                </a:solidFill>
              </a:rPr>
              <a:t>residual</a:t>
            </a:r>
            <a:endParaRPr b="1" sz="13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</a:rPr>
              <a:t>sugar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480625" y="1569375"/>
            <a:ext cx="7950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잔류 당분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농도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250650" y="960325"/>
            <a:ext cx="795000" cy="6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chlo-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rides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999375" y="773425"/>
            <a:ext cx="795000" cy="8157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</a:rPr>
              <a:t>free</a:t>
            </a:r>
            <a:endParaRPr b="1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</a:rPr>
              <a:t>sulfur</a:t>
            </a:r>
            <a:endParaRPr b="1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A61C00"/>
                </a:solidFill>
              </a:rPr>
              <a:t>dioxide</a:t>
            </a:r>
            <a:endParaRPr b="1" sz="1300">
              <a:solidFill>
                <a:srgbClr val="A61C00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688400" y="773425"/>
            <a:ext cx="795000" cy="815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total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sulfur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0000"/>
                </a:solidFill>
              </a:rPr>
              <a:t>dioxide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407200" y="1225950"/>
            <a:ext cx="795000" cy="3849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A61C00"/>
                </a:solidFill>
              </a:rPr>
              <a:t>density</a:t>
            </a:r>
            <a:endParaRPr b="1" sz="1300">
              <a:solidFill>
                <a:srgbClr val="A61C00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080250" y="1218300"/>
            <a:ext cx="795000" cy="400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pH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708000" y="1005775"/>
            <a:ext cx="795000" cy="6156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</a:rPr>
              <a:t>sulpha-tes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7462650" y="1225950"/>
            <a:ext cx="795000" cy="384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0000"/>
                </a:solidFill>
              </a:rPr>
              <a:t>alcohol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8181375" y="1218300"/>
            <a:ext cx="795000" cy="4002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</a:rPr>
              <a:t>quality</a:t>
            </a:r>
            <a:endParaRPr b="1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038" y="1160400"/>
            <a:ext cx="418147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80600" y="61672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결측값, 데이터형식 확인</a:t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433100" y="616725"/>
            <a:ext cx="40659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타겟</a:t>
            </a:r>
            <a:r>
              <a:rPr lang="ko" sz="270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 확인</a:t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25" y="1164375"/>
            <a:ext cx="3883175" cy="3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204500" y="3884550"/>
            <a:ext cx="40659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→</a:t>
            </a: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결측값 없음</a:t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204500" y="4356000"/>
            <a:ext cx="40659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→ </a:t>
            </a: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타겟 수정 </a:t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   </a:t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5804700" y="4385050"/>
            <a:ext cx="40659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700">
                <a:solidFill>
                  <a:srgbClr val="674EA7"/>
                </a:solidFill>
                <a:latin typeface="Do Hyeon"/>
                <a:ea typeface="Do Hyeon"/>
                <a:cs typeface="Do Hyeon"/>
                <a:sym typeface="Do Hyeon"/>
              </a:rPr>
              <a:t>(5이하 =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0</a:t>
            </a:r>
            <a:r>
              <a:rPr lang="ko" sz="2700">
                <a:solidFill>
                  <a:srgbClr val="674EA7"/>
                </a:solidFill>
                <a:latin typeface="Do Hyeon"/>
                <a:ea typeface="Do Hyeon"/>
                <a:cs typeface="Do Hyeon"/>
                <a:sym typeface="Do Hyeon"/>
              </a:rPr>
              <a:t>, 6이상 = </a:t>
            </a:r>
            <a:r>
              <a:rPr lang="ko" sz="2700">
                <a:solidFill>
                  <a:srgbClr val="9900FF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lang="ko" sz="2700">
                <a:solidFill>
                  <a:srgbClr val="674EA7"/>
                </a:solidFill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2700">
              <a:solidFill>
                <a:srgbClr val="674EA7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2290800" y="2141650"/>
            <a:ext cx="1091400" cy="23874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3410275" y="2141650"/>
            <a:ext cx="678000" cy="2387400"/>
          </a:xfrm>
          <a:prstGeom prst="rect">
            <a:avLst/>
          </a:prstGeom>
          <a:noFill/>
          <a:ln cap="flat" cmpd="sng" w="28575">
            <a:solidFill>
              <a:srgbClr val="EF6B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7"/>
          <p:cNvCxnSpPr/>
          <p:nvPr/>
        </p:nvCxnSpPr>
        <p:spPr>
          <a:xfrm rot="10800000">
            <a:off x="2398925" y="1773975"/>
            <a:ext cx="877800" cy="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480375" y="4444175"/>
            <a:ext cx="31416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FF0000"/>
                </a:solidFill>
              </a:rPr>
              <a:t>상관 계수 그래프 및 히트맵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782075" cy="389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822" y="1241347"/>
            <a:ext cx="4630950" cy="10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71175" y="1422075"/>
            <a:ext cx="764100" cy="335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/>
          <p:nvPr/>
        </p:nvCxnSpPr>
        <p:spPr>
          <a:xfrm>
            <a:off x="6044125" y="3379638"/>
            <a:ext cx="14100" cy="94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940525" y="2407663"/>
            <a:ext cx="42213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VIF 계수 10이상 존재 X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( 피처 간 상관 관계를 자세히 알지 못함 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전처리   </a:t>
            </a:r>
            <a:r>
              <a:rPr lang="ko" sz="270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피처 상관도 분석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전처리   </a:t>
            </a:r>
            <a:r>
              <a:rPr lang="ko" sz="2700">
                <a:solidFill>
                  <a:schemeClr val="accent2"/>
                </a:solidFill>
                <a:latin typeface="Do Hyeon"/>
                <a:ea typeface="Do Hyeon"/>
                <a:cs typeface="Do Hyeon"/>
                <a:sym typeface="Do Hyeon"/>
              </a:rPr>
              <a:t>피처 상관도 분석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727938"/>
            <a:ext cx="3898400" cy="390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575" y="488450"/>
            <a:ext cx="451600" cy="38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4433100" y="4279800"/>
            <a:ext cx="40659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→ </a:t>
            </a: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피처 삭제</a:t>
            </a: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</a:rPr>
              <a:t>   </a:t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rgbClr val="1155C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4521550" y="4636850"/>
            <a:ext cx="60963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E7398F"/>
                </a:solidFill>
                <a:latin typeface="Do Hyeon"/>
                <a:ea typeface="Do Hyeon"/>
                <a:cs typeface="Do Hyeon"/>
                <a:sym typeface="Do Hyeon"/>
              </a:rPr>
              <a:t>free sulfur dioxide , total sulfur dioxide</a:t>
            </a:r>
            <a:endParaRPr sz="2100">
              <a:solidFill>
                <a:srgbClr val="E7398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E7398F"/>
                </a:solidFill>
                <a:latin typeface="Do Hyeon"/>
                <a:ea typeface="Do Hyeon"/>
                <a:cs typeface="Do Hyeon"/>
                <a:sym typeface="Do Hyeon"/>
              </a:rPr>
              <a:t>   </a:t>
            </a:r>
            <a:endParaRPr sz="2100">
              <a:solidFill>
                <a:srgbClr val="E7398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7398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E7398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 rot="-5400000">
            <a:off x="-608525" y="1744950"/>
            <a:ext cx="16653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coef</a:t>
            </a:r>
            <a:endParaRPr b="1" sz="1500"/>
          </a:p>
        </p:txBody>
      </p:sp>
      <p:sp>
        <p:nvSpPr>
          <p:cNvPr id="140" name="Google Shape;140;p19"/>
          <p:cNvSpPr/>
          <p:nvPr/>
        </p:nvSpPr>
        <p:spPr>
          <a:xfrm>
            <a:off x="5071675" y="2175800"/>
            <a:ext cx="3172200" cy="281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7659750" y="727950"/>
            <a:ext cx="281100" cy="3172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b="0" l="2181" r="0" t="0"/>
          <a:stretch/>
        </p:blipFill>
        <p:spPr>
          <a:xfrm>
            <a:off x="355675" y="727950"/>
            <a:ext cx="3989925" cy="442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4200" r="11111" t="7561"/>
          <a:stretch/>
        </p:blipFill>
        <p:spPr>
          <a:xfrm>
            <a:off x="113200" y="955125"/>
            <a:ext cx="6763674" cy="41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180600" y="177075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ANN 모델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기법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5851000" y="955125"/>
            <a:ext cx="3198000" cy="17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200">
                <a:solidFill>
                  <a:srgbClr val="FF0000"/>
                </a:solidFill>
              </a:rPr>
              <a:t>가설</a:t>
            </a:r>
            <a:r>
              <a:rPr lang="ko" sz="9200">
                <a:solidFill>
                  <a:schemeClr val="accent1"/>
                </a:solidFill>
              </a:rPr>
              <a:t> : 신경망이 다른 머신 알고리즘보다 성능이 좋지 않을까?</a:t>
            </a:r>
            <a:endParaRPr sz="9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201825" y="170000"/>
            <a:ext cx="85206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latin typeface="Do Hyeon"/>
                <a:ea typeface="Do Hyeon"/>
                <a:cs typeface="Do Hyeon"/>
                <a:sym typeface="Do Hyeon"/>
              </a:rPr>
              <a:t>데이터 예측   </a:t>
            </a:r>
            <a:r>
              <a:rPr lang="ko"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ANN 모델</a:t>
            </a:r>
            <a:r>
              <a:rPr lang="ko"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기법 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0" y="1161625"/>
            <a:ext cx="3950050" cy="330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4427800" y="948750"/>
            <a:ext cx="47163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80">
                <a:solidFill>
                  <a:srgbClr val="333333"/>
                </a:solidFill>
              </a:rPr>
              <a:t>optimizer </a:t>
            </a:r>
            <a:r>
              <a:rPr lang="ko" sz="2380">
                <a:solidFill>
                  <a:srgbClr val="666666"/>
                </a:solidFill>
              </a:rPr>
              <a:t>=</a:t>
            </a:r>
            <a:r>
              <a:rPr lang="ko" sz="2380">
                <a:solidFill>
                  <a:srgbClr val="333333"/>
                </a:solidFill>
              </a:rPr>
              <a:t> </a:t>
            </a:r>
            <a:r>
              <a:rPr lang="ko" sz="2380">
                <a:solidFill>
                  <a:srgbClr val="BA2121"/>
                </a:solidFill>
              </a:rPr>
              <a:t>'adam'</a:t>
            </a:r>
            <a:r>
              <a:rPr lang="ko" sz="2380">
                <a:solidFill>
                  <a:srgbClr val="333333"/>
                </a:solidFill>
              </a:rPr>
              <a:t> </a:t>
            </a:r>
            <a:endParaRPr sz="238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80">
                <a:solidFill>
                  <a:srgbClr val="333333"/>
                </a:solidFill>
              </a:rPr>
              <a:t>loss </a:t>
            </a:r>
            <a:r>
              <a:rPr lang="ko" sz="2380">
                <a:solidFill>
                  <a:srgbClr val="666666"/>
                </a:solidFill>
              </a:rPr>
              <a:t>=</a:t>
            </a:r>
            <a:r>
              <a:rPr lang="ko" sz="2380">
                <a:solidFill>
                  <a:srgbClr val="333333"/>
                </a:solidFill>
              </a:rPr>
              <a:t> </a:t>
            </a:r>
            <a:r>
              <a:rPr lang="ko" sz="2380">
                <a:solidFill>
                  <a:srgbClr val="BA2121"/>
                </a:solidFill>
              </a:rPr>
              <a:t>'sparse_categorical_crossentropy'</a:t>
            </a:r>
            <a:endParaRPr sz="238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6208"/>
              <a:buFont typeface="Arial"/>
              <a:buNone/>
            </a:pPr>
            <a:r>
              <a:rPr lang="ko" sz="2380">
                <a:solidFill>
                  <a:srgbClr val="333333"/>
                </a:solidFill>
              </a:rPr>
              <a:t>metrics </a:t>
            </a:r>
            <a:r>
              <a:rPr lang="ko" sz="2380">
                <a:solidFill>
                  <a:srgbClr val="666666"/>
                </a:solidFill>
              </a:rPr>
              <a:t>=</a:t>
            </a:r>
            <a:r>
              <a:rPr lang="ko" sz="2380">
                <a:solidFill>
                  <a:srgbClr val="333333"/>
                </a:solidFill>
              </a:rPr>
              <a:t> </a:t>
            </a:r>
            <a:r>
              <a:rPr lang="ko" sz="2380">
                <a:solidFill>
                  <a:srgbClr val="BA2121"/>
                </a:solidFill>
              </a:rPr>
              <a:t>'accuracy'</a:t>
            </a:r>
            <a:endParaRPr sz="238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825" y="3567826"/>
            <a:ext cx="4386650" cy="137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1"/>
          <p:cNvCxnSpPr/>
          <p:nvPr/>
        </p:nvCxnSpPr>
        <p:spPr>
          <a:xfrm>
            <a:off x="6494825" y="2469150"/>
            <a:ext cx="14100" cy="94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